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19"/>
  </p:notesMasterIdLst>
  <p:sldIdLst>
    <p:sldId id="256" r:id="rId2"/>
    <p:sldId id="260" r:id="rId3"/>
    <p:sldId id="261" r:id="rId4"/>
    <p:sldId id="269" r:id="rId5"/>
    <p:sldId id="271" r:id="rId6"/>
    <p:sldId id="291" r:id="rId7"/>
    <p:sldId id="281" r:id="rId8"/>
    <p:sldId id="282" r:id="rId9"/>
    <p:sldId id="292" r:id="rId10"/>
    <p:sldId id="272" r:id="rId11"/>
    <p:sldId id="273" r:id="rId12"/>
    <p:sldId id="274" r:id="rId13"/>
    <p:sldId id="275" r:id="rId14"/>
    <p:sldId id="286" r:id="rId15"/>
    <p:sldId id="287" r:id="rId16"/>
    <p:sldId id="289" r:id="rId17"/>
    <p:sldId id="290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C53"/>
    <a:srgbClr val="068F62"/>
    <a:srgbClr val="AE8700"/>
    <a:srgbClr val="24FF8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5" autoAdjust="0"/>
    <p:restoredTop sz="91220" autoAdjust="0"/>
  </p:normalViewPr>
  <p:slideViewPr>
    <p:cSldViewPr snapToGrid="0" snapToObjects="1">
      <p:cViewPr>
        <p:scale>
          <a:sx n="50" d="100"/>
          <a:sy n="50" d="100"/>
        </p:scale>
        <p:origin x="-11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482BF7E-7AE3-4190-97ED-1073BB86757E}" type="datetime1">
              <a:rPr lang="en-US"/>
              <a:pPr>
                <a:defRPr/>
              </a:pPr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96DAEB-52CF-4836-87F2-F0408AE79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4" charset="-128"/>
        <a:cs typeface="ＭＳ Ｐゴシック" pitchFamily="4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Does anyone know what a nutrition label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375BAF-ABC4-4CD7-B4F9-32879A10673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Allergies: </a:t>
            </a:r>
            <a:r>
              <a:rPr lang="en-US" sz="800" smtClean="0">
                <a:ea typeface="ＭＳ Ｐゴシック" pitchFamily="-72" charset="-128"/>
                <a:cs typeface="ＭＳ Ｐゴシック" pitchFamily="-72" charset="-128"/>
              </a:rPr>
              <a:t>You can read the label to see if you are allergic to anything in the product.</a:t>
            </a:r>
            <a:endParaRPr lang="en-US" smtClean="0">
              <a:ea typeface="ＭＳ Ｐゴシック" pitchFamily="-72" charset="-128"/>
              <a:cs typeface="ＭＳ Ｐゴシック" pitchFamily="-72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Nutrition Needs: </a:t>
            </a:r>
            <a:r>
              <a:rPr lang="en-US" sz="800" smtClean="0">
                <a:ea typeface="ＭＳ Ｐゴシック" pitchFamily="-72" charset="-128"/>
                <a:cs typeface="ＭＳ Ｐゴシック" pitchFamily="-72" charset="-128"/>
              </a:rPr>
              <a:t>—For example, if you have diabetes, you need to know about the sugars in the product.</a:t>
            </a:r>
          </a:p>
          <a:p>
            <a:pPr eaLnBrk="1" hangingPunct="1">
              <a:spcBef>
                <a:spcPct val="0"/>
              </a:spcBef>
            </a:pPr>
            <a:r>
              <a:rPr lang="en-US" sz="800" smtClean="0">
                <a:ea typeface="ＭＳ Ｐゴシック" pitchFamily="-72" charset="-128"/>
                <a:cs typeface="ＭＳ Ｐゴシック" pitchFamily="-72" charset="-128"/>
              </a:rPr>
              <a:t>Where? -- the USA or somewhere else?</a:t>
            </a:r>
            <a:endParaRPr lang="en-US" smtClean="0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AEDFE3-4A2F-437D-90B4-F4371E1E5EF8}" type="slidenum">
              <a:rPr lang="en-US">
                <a:ea typeface="ＭＳ Ｐゴシック" pitchFamily="44" charset="-128"/>
                <a:cs typeface="ＭＳ Ｐゴシック" pitchFamily="4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44" charset="-128"/>
              <a:cs typeface="ＭＳ Ｐゴシック" pitchFamily="4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A371BA-0B51-4D7B-8459-B319A901571E}" type="slidenum">
              <a:rPr lang="en-US">
                <a:ea typeface="ＭＳ Ｐゴシック" pitchFamily="44" charset="-128"/>
                <a:cs typeface="ＭＳ Ｐゴシック" pitchFamily="4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44" charset="-128"/>
              <a:cs typeface="ＭＳ Ｐゴシック" pitchFamily="4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483FC3-523F-4949-A757-F6FAF247E26C}" type="slidenum">
              <a:rPr lang="en-US">
                <a:ea typeface="ＭＳ Ｐゴシック" pitchFamily="44" charset="-128"/>
                <a:cs typeface="ＭＳ Ｐゴシック" pitchFamily="4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44" charset="-128"/>
              <a:cs typeface="ＭＳ Ｐゴシック" pitchFamily="4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Be sure to look at the serving sizes!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9C1891-C3FE-4258-A8E9-C4439FFC138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How many of you only eat 1 oz of chips?!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028E8C-CFD0-4BFF-97FE-24E09DC5FB0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7FEF0D-33A8-4DF2-966A-169F1F0CF4F4}" type="slidenum">
              <a:rPr lang="en-US">
                <a:ea typeface="ＭＳ Ｐゴシック" pitchFamily="44" charset="-128"/>
                <a:cs typeface="ＭＳ Ｐゴシック" pitchFamily="4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44" charset="-128"/>
              <a:cs typeface="ＭＳ Ｐゴシック" pitchFamily="44" charset="-128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VISUAL REP. of TSP. and bag of that amt. of sugar in hand.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-72" charset="-128"/>
                <a:cs typeface="ＭＳ Ｐゴシック" pitchFamily="-72" charset="-128"/>
              </a:rPr>
              <a:t>Baggie for coke and baggie for milkshake and visual of can/cup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8B0DE-58E8-4857-BEE4-3CE5C3C13631}" type="slidenum">
              <a:rPr lang="en-US">
                <a:ea typeface="ＭＳ Ｐゴシック" pitchFamily="44" charset="-128"/>
                <a:cs typeface="ＭＳ Ｐゴシック" pitchFamily="4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44" charset="-128"/>
              <a:cs typeface="ＭＳ Ｐゴシック" pitchFamily="44" charset="-128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  <a:defRPr/>
            </a:pPr>
            <a:r>
              <a:rPr lang="en-US" sz="18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For example, 100mg sodium : 100 calories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F383B-693C-4203-ABE7-E604B789422A}" type="datetime1">
              <a:rPr lang="en-US"/>
              <a:pPr>
                <a:defRPr/>
              </a:pPr>
              <a:t>4/11/2011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
          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/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0CA02-609F-4B90-9FB7-D6EBE981F7AD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D6EC8-4DB1-4631-B364-BBC27C78194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3640512-EC07-4F56-952B-66CED85307AF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1966913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963FA05-698B-45F0-A7DF-5D83CCCF55E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7DA99-F75B-43FB-8199-6542D7E20973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AA15F-2BBB-4C14-87DE-8626C2CAB5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9D017-AF8C-4344-96E5-47943B5FD070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2B05B-DA8A-4811-ADED-00D213D371A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78C2F-95DB-430E-B879-8A7FDEA4DF74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3D953-8E9A-44AA-B50F-CA5E6ECB91C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448CA-E4B5-4806-9C01-D84C9F2E3DAE}" type="datetime1">
              <a:rPr lang="en-US"/>
              <a:pPr>
                <a:defRPr/>
              </a:pPr>
              <a:t>4/11/2011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
          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4134D-703D-4FB7-9DE1-3C065459DCD7}" type="datetime1">
              <a:rPr lang="en-US"/>
              <a:pPr>
                <a:defRPr/>
              </a:pPr>
              <a:t>4/11/2011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FB9D9-AB59-48BF-BED5-E44E8949BF1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F7344-848C-40C2-BE19-B4BE53C22E6E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D0C71-7F75-4463-AF28-5B6FA4E8707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1611B-CDC1-4180-984B-B127F47F03D2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8E71A-7C97-4742-AE7D-75AC6E7B0A6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92D4B-EDC9-4570-B9A6-5F33A1ECE7F4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E120E-8F6B-4FCF-9046-69B06D0A01F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52543-52B7-47C8-B7C7-E5DC5BCB074E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FC4C0-B127-4EA3-B664-4D4B695B29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C8A5C302-C412-4717-ADAC-776FE9B788BD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6913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F8A26CE-0252-4ADC-BE72-4A81DD431C7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5" y="79375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100"/>
            <a:ext cx="7612063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81AE2D-462D-4A59-8D2F-7B320BA5AC4C}" type="datetime1">
              <a:rPr lang="en-US"/>
              <a:pPr>
                <a:defRPr/>
              </a:pPr>
              <a:t>4/11/2011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5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E1C979-087F-45A2-B749-AABB6198C20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7" r:id="rId2"/>
    <p:sldLayoutId id="2147483739" r:id="rId3"/>
    <p:sldLayoutId id="2147483740" r:id="rId4"/>
    <p:sldLayoutId id="2147483736" r:id="rId5"/>
    <p:sldLayoutId id="2147483735" r:id="rId6"/>
    <p:sldLayoutId id="2147483734" r:id="rId7"/>
    <p:sldLayoutId id="2147483741" r:id="rId8"/>
    <p:sldLayoutId id="2147483742" r:id="rId9"/>
    <p:sldLayoutId id="2147483743" r:id="rId10"/>
    <p:sldLayoutId id="2147483744" r:id="rId11"/>
    <p:sldLayoutId id="2147483733" r:id="rId12"/>
    <p:sldLayoutId id="214748374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ＭＳ Ｐゴシック" pitchFamily="44" charset="-128"/>
          <a:cs typeface="ＭＳ Ｐゴシック" pitchFamily="4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Book Antiqua" pitchFamily="44" charset="0"/>
          <a:ea typeface="ＭＳ Ｐゴシック" pitchFamily="44" charset="-128"/>
          <a:cs typeface="ＭＳ Ｐゴシック" pitchFamily="44" charset="-128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Font typeface="Wingdings 2" pitchFamily="-72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ＭＳ Ｐゴシック" pitchFamily="44" charset="-128"/>
          <a:cs typeface="ＭＳ Ｐゴシック" pitchFamily="44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Font typeface="Wingdings 2" pitchFamily="-72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ＭＳ Ｐゴシック" pitchFamily="44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Font typeface="Wingdings 2" pitchFamily="-72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ＭＳ Ｐゴシック" pitchFamily="44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Font typeface="Wingdings 2" pitchFamily="-72" charset="2"/>
        <a:buChar char=""/>
        <a:defRPr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ＭＳ Ｐゴシック" pitchFamily="44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Font typeface="Wingdings 2" pitchFamily="-72" charset="2"/>
        <a:buChar char=""/>
        <a:defRPr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ＭＳ Ｐゴシック" pitchFamily="4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13" y="3776663"/>
            <a:ext cx="7196137" cy="14700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Nutrition </a:t>
            </a:r>
            <a:r>
              <a:rPr lang="fr-FR" dirty="0" err="1" smtClean="0"/>
              <a:t>Labeling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3" y="5257800"/>
            <a:ext cx="7196137" cy="9874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err="1" smtClean="0"/>
              <a:t>Lesson</a:t>
            </a:r>
            <a:r>
              <a:rPr lang="fr-FR" dirty="0" smtClean="0"/>
              <a:t> 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1659468"/>
            <a:ext cx="7612063" cy="265853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6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Which one would you choose???</a:t>
            </a:r>
            <a:endParaRPr lang="en-US" sz="6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169863"/>
            <a:ext cx="7612063" cy="12065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ea typeface="+mj-ea"/>
                <a:cs typeface="+mj-cs"/>
              </a:rPr>
              <a:t>Whole fat milk </a:t>
            </a:r>
            <a:r>
              <a:rPr lang="en-US" sz="3000" b="1" dirty="0" smtClean="0">
                <a:ea typeface="+mj-ea"/>
                <a:cs typeface="+mj-cs"/>
              </a:rPr>
              <a:t/>
            </a:r>
            <a:br>
              <a:rPr lang="en-US" sz="3000" b="1" dirty="0" smtClean="0">
                <a:ea typeface="+mj-ea"/>
                <a:cs typeface="+mj-cs"/>
              </a:rPr>
            </a:br>
            <a:r>
              <a:rPr lang="en-US" sz="3000" b="1" dirty="0" smtClean="0">
                <a:ea typeface="+mj-ea"/>
                <a:cs typeface="+mj-cs"/>
              </a:rPr>
              <a:t>OR</a:t>
            </a:r>
            <a:br>
              <a:rPr lang="en-US" sz="3000" b="1" dirty="0" smtClean="0">
                <a:ea typeface="+mj-ea"/>
                <a:cs typeface="+mj-cs"/>
              </a:rPr>
            </a:br>
            <a:r>
              <a:rPr lang="en-US" sz="4000" dirty="0" smtClean="0">
                <a:ea typeface="+mj-ea"/>
                <a:cs typeface="+mj-cs"/>
              </a:rPr>
              <a:t>1% low-fat milk?</a:t>
            </a:r>
            <a:endParaRPr lang="en-US" sz="4000"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1392238"/>
            <a:ext cx="3657600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ea typeface="+mn-ea"/>
                <a:cs typeface="+mn-cs"/>
              </a:rPr>
              <a:t>Whole Milk</a:t>
            </a:r>
            <a:endParaRPr lang="en-US" dirty="0">
              <a:solidFill>
                <a:srgbClr val="FF0000"/>
              </a:solidFill>
              <a:ea typeface="+mn-ea"/>
              <a:cs typeface="+mn-cs"/>
            </a:endParaRPr>
          </a:p>
        </p:txBody>
      </p:sp>
      <p:pic>
        <p:nvPicPr>
          <p:cNvPr id="32771" name="Content Placeholder 6" descr="Whole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6993" r="-6993"/>
          <a:stretch>
            <a:fillRect/>
          </a:stretch>
        </p:blipFill>
        <p:spPr bwMode="auto">
          <a:xfrm>
            <a:off x="993775" y="2044700"/>
            <a:ext cx="3186112" cy="30035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8" y="1392238"/>
            <a:ext cx="3657600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rgbClr val="24FF86"/>
                </a:solidFill>
                <a:ea typeface="+mn-ea"/>
                <a:cs typeface="+mn-cs"/>
              </a:rPr>
              <a:t>1% Milk</a:t>
            </a:r>
            <a:endParaRPr lang="en-US" dirty="0">
              <a:solidFill>
                <a:srgbClr val="24FF86"/>
              </a:solidFill>
              <a:ea typeface="+mn-ea"/>
              <a:cs typeface="+mn-cs"/>
            </a:endParaRPr>
          </a:p>
        </p:txBody>
      </p:sp>
      <p:pic>
        <p:nvPicPr>
          <p:cNvPr id="32773" name="Content Placeholder 7" descr="HG_Sel_1Mlk_LG.jpg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-682" r="-682"/>
          <a:stretch>
            <a:fillRect/>
          </a:stretch>
        </p:blipFill>
        <p:spPr bwMode="auto">
          <a:xfrm>
            <a:off x="4948238" y="2044700"/>
            <a:ext cx="3186112" cy="3003550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43414" y="5236528"/>
          <a:ext cx="880533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73"/>
                <a:gridCol w="1388533"/>
                <a:gridCol w="1303862"/>
                <a:gridCol w="1693338"/>
                <a:gridCol w="1388533"/>
                <a:gridCol w="13207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cup Whole Fat Milk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1% Low</a:t>
                      </a:r>
                      <a:r>
                        <a:rPr lang="en-US" baseline="0" dirty="0" smtClean="0"/>
                        <a:t> Fat Milk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79375"/>
            <a:ext cx="7612063" cy="14176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ea typeface="+mj-ea"/>
                <a:cs typeface="+mj-cs"/>
              </a:rPr>
              <a:t>A bag of potato chips</a:t>
            </a:r>
            <a:r>
              <a:rPr lang="en-US" sz="3000" b="1" dirty="0" smtClean="0">
                <a:ea typeface="+mj-ea"/>
                <a:cs typeface="+mj-cs"/>
              </a:rPr>
              <a:t/>
            </a:r>
            <a:br>
              <a:rPr lang="en-US" sz="3000" b="1" dirty="0" smtClean="0">
                <a:ea typeface="+mj-ea"/>
                <a:cs typeface="+mj-cs"/>
              </a:rPr>
            </a:br>
            <a:r>
              <a:rPr lang="en-US" sz="3000" b="1" dirty="0" smtClean="0">
                <a:ea typeface="+mj-ea"/>
                <a:cs typeface="+mj-cs"/>
              </a:rPr>
              <a:t>OR</a:t>
            </a:r>
            <a:r>
              <a:rPr lang="en-US" sz="4000" dirty="0" smtClean="0">
                <a:ea typeface="+mj-ea"/>
                <a:cs typeface="+mj-cs"/>
              </a:rPr>
              <a:t/>
            </a:r>
            <a:br>
              <a:rPr lang="en-US" sz="4000" dirty="0" smtClean="0">
                <a:ea typeface="+mj-ea"/>
                <a:cs typeface="+mj-cs"/>
              </a:rPr>
            </a:br>
            <a:r>
              <a:rPr lang="en-US" sz="4000" dirty="0" smtClean="0">
                <a:ea typeface="+mj-ea"/>
                <a:cs typeface="+mj-cs"/>
              </a:rPr>
              <a:t>pretzels???</a:t>
            </a:r>
            <a:endParaRPr lang="en-US" sz="4000"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075" y="1477963"/>
            <a:ext cx="3657600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  <a:cs typeface="+mn-cs"/>
              </a:rPr>
              <a:t>Potato Chips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34819" name="Content Placeholder 6" descr="images-5.jpe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981" b="-3981"/>
          <a:stretch>
            <a:fillRect/>
          </a:stretch>
        </p:blipFill>
        <p:spPr bwMode="auto">
          <a:xfrm>
            <a:off x="765175" y="2097088"/>
            <a:ext cx="2722563" cy="26860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8" y="1477963"/>
            <a:ext cx="3657600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  <a:cs typeface="+mn-cs"/>
              </a:rPr>
              <a:t>Pretzels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34821" name="Content Placeholder 7" descr="images-6.jpeg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-11659" b="-11659"/>
          <a:stretch>
            <a:fillRect/>
          </a:stretch>
        </p:blipFill>
        <p:spPr bwMode="auto">
          <a:xfrm>
            <a:off x="5194300" y="2097088"/>
            <a:ext cx="2849563" cy="2811463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6213" y="4731068"/>
          <a:ext cx="880533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73"/>
                <a:gridCol w="1388533"/>
                <a:gridCol w="1303862"/>
                <a:gridCol w="1693338"/>
                <a:gridCol w="1388533"/>
                <a:gridCol w="13207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Bag of Potato Chips (1 oz)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Pretzels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79375"/>
            <a:ext cx="7612063" cy="14176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Fried or baked chicken???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1477963"/>
            <a:ext cx="3657600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  <a:cs typeface="+mn-cs"/>
              </a:rPr>
              <a:t>Fried Chicken	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36867" name="Content Placeholder 7" descr="IMG_6221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5770" b="-15770"/>
          <a:stretch>
            <a:fillRect/>
          </a:stretch>
        </p:blipFill>
        <p:spPr bwMode="auto">
          <a:xfrm>
            <a:off x="993775" y="1822450"/>
            <a:ext cx="2902908" cy="286384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538" y="1477963"/>
            <a:ext cx="4424362" cy="9032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+mn-ea"/>
                <a:cs typeface="+mn-cs"/>
              </a:rPr>
              <a:t>Baked or Grilled Chicken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36869" name="Content Placeholder 6" descr="herb_grilled_chicken_lg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23991" b="-23991"/>
          <a:stretch>
            <a:fillRect/>
          </a:stretch>
        </p:blipFill>
        <p:spPr bwMode="auto">
          <a:xfrm>
            <a:off x="5474330" y="1822450"/>
            <a:ext cx="2902908" cy="2863850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12725" y="4686300"/>
          <a:ext cx="880533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73"/>
                <a:gridCol w="1388533"/>
                <a:gridCol w="1303862"/>
                <a:gridCol w="1693338"/>
                <a:gridCol w="1388533"/>
                <a:gridCol w="13207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r>
                        <a:rPr lang="en-US" baseline="0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(</a:t>
                      </a:r>
                      <a:r>
                        <a:rPr lang="en-US" dirty="0" err="1" smtClean="0"/>
                        <a:t>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Fried</a:t>
                      </a:r>
                      <a:r>
                        <a:rPr lang="en-US" baseline="0" dirty="0" smtClean="0"/>
                        <a:t> Chicken (4 oz)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Skinless Baked</a:t>
                      </a:r>
                      <a:r>
                        <a:rPr lang="en-US" baseline="0" dirty="0" smtClean="0"/>
                        <a:t> Chicken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70195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i="1" dirty="0" smtClean="0">
                <a:solidFill>
                  <a:srgbClr val="3B1C53"/>
                </a:solidFill>
                <a:ea typeface="+mj-ea"/>
                <a:cs typeface="+mj-cs"/>
              </a:rPr>
              <a:t>Sugar</a:t>
            </a:r>
            <a:endParaRPr lang="en-US" b="1" i="1" dirty="0">
              <a:solidFill>
                <a:srgbClr val="3B1C53"/>
              </a:solidFill>
              <a:ea typeface="+mj-ea"/>
              <a:cs typeface="+mj-cs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044700"/>
            <a:ext cx="8534400" cy="4457700"/>
          </a:xfrm>
          <a:solidFill>
            <a:schemeClr val="bg1">
              <a:alpha val="70195"/>
            </a:schemeClr>
          </a:solidFill>
        </p:spPr>
        <p:txBody>
          <a:bodyPr/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/>
                <a:ea typeface="+mn-ea"/>
                <a:cs typeface="+mn-cs"/>
              </a:rPr>
              <a:t>The average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ea typeface="+mn-ea"/>
                <a:cs typeface="+mn-cs"/>
              </a:rPr>
              <a:t>American consumes </a:t>
            </a:r>
            <a:r>
              <a:rPr lang="en-US" sz="2800" b="1" u="sng" dirty="0">
                <a:solidFill>
                  <a:srgbClr val="FF0000"/>
                </a:solidFill>
                <a:effectLst/>
                <a:ea typeface="+mn-ea"/>
                <a:cs typeface="+mn-cs"/>
              </a:rPr>
              <a:t>146 lbs</a:t>
            </a:r>
            <a:r>
              <a:rPr lang="en-US" sz="2800" dirty="0">
                <a:solidFill>
                  <a:srgbClr val="FF0000"/>
                </a:solidFill>
                <a:effectLst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ea typeface="+mn-ea"/>
                <a:cs typeface="+mn-cs"/>
              </a:rPr>
              <a:t>of sugar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/>
                <a:ea typeface="+mn-ea"/>
                <a:cs typeface="+mn-cs"/>
              </a:rPr>
              <a:t> each year!</a:t>
            </a:r>
            <a:endParaRPr lang="en-US" sz="2800" b="1" dirty="0" smtClean="0">
              <a:solidFill>
                <a:srgbClr val="FF0000"/>
              </a:solidFill>
              <a:effectLst/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sz="2800" dirty="0" smtClean="0">
                <a:solidFill>
                  <a:srgbClr val="008000"/>
                </a:solidFill>
                <a:effectLst/>
                <a:ea typeface="+mn-ea"/>
                <a:cs typeface="+mn-cs"/>
              </a:rPr>
              <a:t>USDA </a:t>
            </a:r>
            <a:r>
              <a:rPr lang="en-US" sz="2800" dirty="0">
                <a:solidFill>
                  <a:srgbClr val="008000"/>
                </a:solidFill>
                <a:effectLst/>
                <a:ea typeface="+mn-ea"/>
                <a:cs typeface="+mn-cs"/>
              </a:rPr>
              <a:t>recommends no more than </a:t>
            </a:r>
            <a:r>
              <a:rPr lang="en-US" sz="2800" b="1" dirty="0">
                <a:solidFill>
                  <a:srgbClr val="008000"/>
                </a:solidFill>
                <a:effectLst/>
                <a:ea typeface="+mn-ea"/>
                <a:cs typeface="+mn-cs"/>
              </a:rPr>
              <a:t>10 </a:t>
            </a:r>
            <a:r>
              <a:rPr lang="en-US" sz="2800" b="1" dirty="0" smtClean="0">
                <a:solidFill>
                  <a:srgbClr val="008000"/>
                </a:solidFill>
                <a:effectLst/>
                <a:ea typeface="+mn-ea"/>
                <a:cs typeface="+mn-cs"/>
              </a:rPr>
              <a:t>teaspoons </a:t>
            </a:r>
            <a:r>
              <a:rPr lang="en-US" sz="2800" dirty="0" smtClean="0">
                <a:solidFill>
                  <a:srgbClr val="008000"/>
                </a:solidFill>
                <a:effectLst/>
                <a:ea typeface="+mn-ea"/>
                <a:cs typeface="+mn-cs"/>
              </a:rPr>
              <a:t>of sugar/day.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en-US" sz="2800" dirty="0" smtClean="0">
              <a:solidFill>
                <a:srgbClr val="008000"/>
              </a:solidFill>
              <a:effectLst/>
              <a:ea typeface="+mn-ea"/>
              <a:cs typeface="+mn-cs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sz="2400" b="1" i="1" dirty="0">
                <a:solidFill>
                  <a:srgbClr val="008000"/>
                </a:solidFill>
                <a:effectLst/>
                <a:ea typeface="+mn-ea"/>
              </a:rPr>
              <a:t>4 grams of sugar = 1 teaspoon (tsp</a:t>
            </a:r>
            <a:r>
              <a:rPr lang="en-US" sz="2400" b="1" i="1" dirty="0" smtClean="0">
                <a:solidFill>
                  <a:srgbClr val="008000"/>
                </a:solidFill>
                <a:effectLst/>
                <a:ea typeface="+mn-ea"/>
              </a:rPr>
              <a:t>)</a:t>
            </a:r>
            <a:endParaRPr lang="en-US" sz="2400" b="1" i="1" dirty="0">
              <a:solidFill>
                <a:srgbClr val="008000"/>
              </a:solidFill>
              <a:effectLst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70195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6600"/>
                </a:solidFill>
                <a:latin typeface="Comic Sans MS" pitchFamily="-106" charset="0"/>
                <a:ea typeface="+mj-ea"/>
                <a:cs typeface="+mj-cs"/>
              </a:rPr>
              <a:t>Salt</a:t>
            </a:r>
            <a:endParaRPr lang="en-US" b="1" dirty="0">
              <a:solidFill>
                <a:srgbClr val="FF6600"/>
              </a:solidFill>
              <a:latin typeface="Comic Sans MS" pitchFamily="-106" charset="0"/>
              <a:ea typeface="+mj-ea"/>
              <a:cs typeface="+mj-cs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0" y="1828800"/>
            <a:ext cx="9144000" cy="4953000"/>
          </a:xfrm>
          <a:solidFill>
            <a:schemeClr val="bg1">
              <a:alpha val="70195"/>
            </a:schemeClr>
          </a:solidFill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r>
              <a:rPr lang="en-US" sz="2000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The average American consumes… </a:t>
            </a:r>
          </a:p>
          <a:p>
            <a:pPr eaLnBrk="1" hangingPunct="1">
              <a:lnSpc>
                <a:spcPct val="90000"/>
              </a:lnSpc>
              <a:buFont typeface="Wingdings 2" pitchFamily="44" charset="2"/>
              <a:buNone/>
              <a:defRPr/>
            </a:pPr>
            <a:r>
              <a:rPr lang="en-US" sz="2000" b="1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	</a:t>
            </a:r>
            <a:r>
              <a:rPr lang="en-US" sz="2000" b="1" u="sng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4000 to 5000 mg</a:t>
            </a:r>
            <a:r>
              <a:rPr lang="en-US" sz="2000" b="1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 </a:t>
            </a:r>
            <a:r>
              <a:rPr lang="en-US" sz="2000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of salt per day! But nutritionists recommend between 1200 to 1500 mg/day</a:t>
            </a:r>
            <a:r>
              <a:rPr lang="en-US" sz="2000" dirty="0" smtClean="0">
                <a:solidFill>
                  <a:srgbClr val="BA28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.</a:t>
            </a:r>
            <a:endParaRPr lang="en-US" sz="2000" dirty="0" smtClean="0">
              <a:solidFill>
                <a:srgbClr val="BA28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ahoma" pitchFamily="44" charset="0"/>
            </a:endParaRPr>
          </a:p>
          <a:p>
            <a:pPr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r>
              <a:rPr 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High salt increases risk of:</a:t>
            </a:r>
          </a:p>
          <a:p>
            <a:pPr lvl="1"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r>
              <a:rPr 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High blood pressure</a:t>
            </a:r>
          </a:p>
          <a:p>
            <a:pPr lvl="1"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r>
              <a:rPr 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Heart disease</a:t>
            </a:r>
          </a:p>
          <a:p>
            <a:pPr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r>
              <a:rPr lang="en-US" sz="20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The </a:t>
            </a:r>
            <a:r>
              <a:rPr lang="en-US" sz="20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number of mg of salt should not be more than the number of calories! 		Milligrams of salt ≤ calories</a:t>
            </a:r>
          </a:p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sz="20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	(</a:t>
            </a:r>
            <a:r>
              <a:rPr lang="en-US" sz="2000" dirty="0" smtClean="0">
                <a:solidFill>
                  <a:srgbClr val="660066"/>
                </a:solidFill>
                <a:effectLst/>
                <a:latin typeface="Tahoma" pitchFamily="44" charset="0"/>
              </a:rPr>
              <a:t>for example, if you have a food product that has 400 calories, it should have less than 400 milligrams of salt</a:t>
            </a:r>
            <a:r>
              <a:rPr lang="en-US" sz="20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44" charset="0"/>
              </a:rPr>
              <a:t>.)</a:t>
            </a:r>
          </a:p>
          <a:p>
            <a:pPr eaLnBrk="1" hangingPunct="1">
              <a:lnSpc>
                <a:spcPct val="90000"/>
              </a:lnSpc>
              <a:buFont typeface="Wingdings 2" pitchFamily="44" charset="2"/>
              <a:buChar char=""/>
              <a:defRPr/>
            </a:pPr>
            <a:endParaRPr lang="en-US" sz="1500" b="1" dirty="0" smtClean="0">
              <a:effectLst>
                <a:outerShdw blurRad="38100" dist="38100" dir="2700000" algn="tl">
                  <a:srgbClr val="DDDDDD"/>
                </a:outerShdw>
              </a:effectLst>
              <a:latin typeface="Tahoma" pitchFamily="44" charset="0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6038" y="280035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-838200" y="1358900"/>
            <a:ext cx="9677400" cy="52324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marL="914400" indent="-914400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>	How many grams in a tsp of sugar?</a:t>
            </a: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>If  a box of cookies has 3 servings, and each serving contains 10 grams of sugar, how much sugar is there in the entire box?</a:t>
            </a:r>
            <a:b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>Is salt part of a food group?  Nutrient Group? If so, which one? Why don’t we want too much salt in our diet?</a:t>
            </a:r>
            <a:br>
              <a:rPr lang="en-US" sz="32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</a:br>
            <a:endParaRPr lang="en-US" sz="3200" dirty="0" smtClean="0">
              <a:effectLst>
                <a:outerShdw blurRad="38100" dist="38100" dir="2700000" algn="tl">
                  <a:srgbClr val="DDDDDD"/>
                </a:outerShdw>
              </a:effectLst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268288" y="590550"/>
            <a:ext cx="7199312" cy="730250"/>
          </a:xfrm>
          <a:prstGeom prst="rect">
            <a:avLst/>
          </a:prstGeom>
        </p:spPr>
        <p:txBody>
          <a:bodyPr anchor="b"/>
          <a:lstStyle/>
          <a:p>
            <a:pPr defTabSz="914400" eaLnBrk="0" hangingPunct="0">
              <a:defRPr/>
            </a:pPr>
            <a:r>
              <a:rPr lang="en-US" sz="5000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ＭＳ Ｐゴシック" pitchFamily="44" charset="-128"/>
                <a:cs typeface="ＭＳ Ｐゴシック" pitchFamily="44" charset="-128"/>
              </a:rPr>
              <a:t>Review!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88" y="4143375"/>
            <a:ext cx="8050212" cy="1470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Now it’s YOUR turn to do your own detective work!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1202" name="TextBox 5"/>
          <p:cNvSpPr txBox="1">
            <a:spLocks noChangeArrowheads="1"/>
          </p:cNvSpPr>
          <p:nvPr/>
        </p:nvSpPr>
        <p:spPr bwMode="auto">
          <a:xfrm rot="-1303770">
            <a:off x="1079500" y="160338"/>
            <a:ext cx="345281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6000">
                <a:latin typeface="Book Antiqua" pitchFamily="-72" charset="0"/>
              </a:rPr>
              <a:t>GOOD LUCK!</a:t>
            </a:r>
          </a:p>
        </p:txBody>
      </p:sp>
      <p:pic>
        <p:nvPicPr>
          <p:cNvPr id="5120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56397">
            <a:off x="5024438" y="496888"/>
            <a:ext cx="33020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  <a:t>WHY</a:t>
            </a:r>
            <a:r>
              <a:rPr lang="en-US" b="1" dirty="0" smtClean="0">
                <a:solidFill>
                  <a:schemeClr val="accent3"/>
                </a:solidFill>
                <a:ea typeface="+mj-ea"/>
                <a:cs typeface="+mj-cs"/>
              </a:rPr>
              <a:t> </a:t>
            </a:r>
            <a:r>
              <a:rPr lang="en-US" dirty="0" smtClean="0">
                <a:ea typeface="+mj-ea"/>
                <a:cs typeface="+mj-cs"/>
              </a:rPr>
              <a:t>should you read nutrition labels???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They tell you how healthy a food is.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Do you have allergies? 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Nutrition Needs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Where does it come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87867" y="1168400"/>
            <a:ext cx="9635068" cy="5893986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200" dirty="0" smtClean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7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ea typeface="+mn-ea"/>
                <a:cs typeface="+mn-cs"/>
              </a:rPr>
              <a:t>WHY choose healthier foods?</a:t>
            </a:r>
          </a:p>
          <a:p>
            <a:pPr algn="ctr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200" dirty="0" smtClean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8100" y="2317709"/>
            <a:ext cx="8648700" cy="2300329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You will do better in school.</a:t>
            </a:r>
            <a:br>
              <a:rPr lang="en-US" dirty="0" smtClean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96888" y="4000500"/>
            <a:ext cx="8113712" cy="9906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72" charset="-128"/>
                <a:cs typeface="ＭＳ Ｐゴシック" pitchFamily="-72" charset="-128"/>
              </a:rPr>
              <a:t>Remember, your choices about what you eat and drink affect your ability to think clearly</a:t>
            </a:r>
          </a:p>
        </p:txBody>
      </p:sp>
      <p:pic>
        <p:nvPicPr>
          <p:cNvPr id="8" name="Picture Placeholder 7" descr="images.jpe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-17138" r="-17138"/>
          <a:stretch>
            <a:fillRect/>
          </a:stretch>
        </p:blipFill>
        <p:spPr>
          <a:xfrm rot="504148">
            <a:off x="4314712" y="494341"/>
            <a:ext cx="3223376" cy="24008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096557">
            <a:off x="429216" y="837467"/>
            <a:ext cx="2200978" cy="176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3249613" cy="40211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You won’t get sick as often and will not feel as stressed.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0" y="152400"/>
            <a:ext cx="2960688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1638300"/>
            <a:ext cx="17272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l="14725" r="22137"/>
          <a:stretch>
            <a:fillRect/>
          </a:stretch>
        </p:blipFill>
        <p:spPr bwMode="auto">
          <a:xfrm>
            <a:off x="6311900" y="3136900"/>
            <a:ext cx="26797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9908" r="7469"/>
          <a:stretch>
            <a:fillRect/>
          </a:stretch>
        </p:blipFill>
        <p:spPr bwMode="auto">
          <a:xfrm>
            <a:off x="4257675" y="4584700"/>
            <a:ext cx="2333625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9588" y="46038"/>
            <a:ext cx="6264276" cy="141763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Looking at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the Facts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1850" y="2017713"/>
            <a:ext cx="3657600" cy="4183062"/>
          </a:xfrm>
        </p:spPr>
        <p:txBody>
          <a:bodyPr wrap="square" anchor="t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Look at the number of servings in the package. 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The label only shows the amounts for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  <a:t>ONE</a:t>
            </a:r>
            <a:r>
              <a:rPr lang="en-US" sz="2400" dirty="0" smtClean="0">
                <a:ea typeface="+mn-ea"/>
                <a:cs typeface="+mn-cs"/>
              </a:rPr>
              <a:t> serving!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182" dirty="0" smtClean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39975"/>
            <a:ext cx="1333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b="11314"/>
          <a:stretch>
            <a:fillRect/>
          </a:stretch>
        </p:blipFill>
        <p:spPr bwMode="auto">
          <a:xfrm>
            <a:off x="5243513" y="46038"/>
            <a:ext cx="3133725" cy="677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-34925" y="6421438"/>
            <a:ext cx="496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Book Antiqua" pitchFamily="-72" charset="0"/>
              </a:rPr>
              <a:t>www.ChefSolus.com</a:t>
            </a:r>
          </a:p>
          <a:p>
            <a:r>
              <a:rPr lang="en-US" sz="1200">
                <a:latin typeface="Book Antiqua" pitchFamily="-72" charset="0"/>
              </a:rPr>
              <a:t>Copyright © Nourish Interactive,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4294967295"/>
          </p:nvPr>
        </p:nvSpPr>
        <p:spPr>
          <a:xfrm>
            <a:off x="2681245" y="-2176463"/>
            <a:ext cx="6762635" cy="581025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VITAMIN WATER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6627" name="Picture 7"/>
          <p:cNvPicPr>
            <a:picLocks noChangeAspect="1"/>
          </p:cNvPicPr>
          <p:nvPr/>
        </p:nvPicPr>
        <p:blipFill>
          <a:blip r:embed="rId2"/>
          <a:srcRect l="41252" r="1646"/>
          <a:stretch>
            <a:fillRect/>
          </a:stretch>
        </p:blipFill>
        <p:spPr bwMode="auto">
          <a:xfrm>
            <a:off x="2981325" y="1446213"/>
            <a:ext cx="6162675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5"/>
          <p:cNvPicPr>
            <a:picLocks noChangeAspect="1"/>
          </p:cNvPicPr>
          <p:nvPr/>
        </p:nvPicPr>
        <p:blipFill>
          <a:blip r:embed="rId3"/>
          <a:srcRect l="8923" r="5742"/>
          <a:stretch>
            <a:fillRect/>
          </a:stretch>
        </p:blipFill>
        <p:spPr bwMode="auto">
          <a:xfrm>
            <a:off x="84138" y="82550"/>
            <a:ext cx="2681287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6062663" y="6535738"/>
            <a:ext cx="30813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Book Antiqua" pitchFamily="-72" charset="0"/>
              </a:rPr>
              <a:t>http://www.crossfitvalleypark.com/.a/6a00e54ef843e38833011168416dc2970c-800wi</a:t>
            </a:r>
          </a:p>
        </p:txBody>
      </p:sp>
      <p:pic>
        <p:nvPicPr>
          <p:cNvPr id="2662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48163"/>
            <a:ext cx="1333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Callout 10"/>
          <p:cNvSpPr/>
          <p:nvPr/>
        </p:nvSpPr>
        <p:spPr>
          <a:xfrm>
            <a:off x="440269" y="3098800"/>
            <a:ext cx="2489842" cy="1593321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6633" name="TextBox 11"/>
          <p:cNvSpPr txBox="1">
            <a:spLocks noChangeArrowheads="1"/>
          </p:cNvSpPr>
          <p:nvPr/>
        </p:nvSpPr>
        <p:spPr bwMode="auto">
          <a:xfrm>
            <a:off x="609600" y="3182938"/>
            <a:ext cx="21907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Book Antiqua" pitchFamily="-72" charset="0"/>
              </a:rPr>
              <a:t>Watch out for tricky labels! Look at the number of servings per container.</a:t>
            </a:r>
          </a:p>
        </p:txBody>
      </p:sp>
      <p:sp>
        <p:nvSpPr>
          <p:cNvPr id="26634" name="TextBox 12"/>
          <p:cNvSpPr txBox="1">
            <a:spLocks noChangeArrowheads="1"/>
          </p:cNvSpPr>
          <p:nvPr/>
        </p:nvSpPr>
        <p:spPr bwMode="auto">
          <a:xfrm>
            <a:off x="1185863" y="28622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800">
              <a:latin typeface="Book Antiqua" pitchFamily="-7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3"/>
          <p:cNvSpPr txBox="1">
            <a:spLocks noChangeArrowheads="1"/>
          </p:cNvSpPr>
          <p:nvPr/>
        </p:nvSpPr>
        <p:spPr bwMode="auto">
          <a:xfrm>
            <a:off x="49213" y="261938"/>
            <a:ext cx="523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800000"/>
                </a:solidFill>
                <a:latin typeface="Book Antiqua" pitchFamily="-72" charset="0"/>
              </a:rPr>
              <a:t>A Pack of Oreos</a:t>
            </a:r>
          </a:p>
        </p:txBody>
      </p:sp>
      <p:sp>
        <p:nvSpPr>
          <p:cNvPr id="27650" name="TextBox 4"/>
          <p:cNvSpPr txBox="1">
            <a:spLocks noChangeArrowheads="1"/>
          </p:cNvSpPr>
          <p:nvPr/>
        </p:nvSpPr>
        <p:spPr bwMode="auto">
          <a:xfrm>
            <a:off x="3217863" y="6600825"/>
            <a:ext cx="467042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Book Antiqua" pitchFamily="-72" charset="0"/>
              </a:rPr>
              <a:t>http://www.fitnessmantra.info/fitness/wp-content/uploads/2006/08/100_calorie_pack__oreo.gif</a:t>
            </a:r>
          </a:p>
        </p:txBody>
      </p:sp>
      <p:pic>
        <p:nvPicPr>
          <p:cNvPr id="27651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13" y="1146175"/>
            <a:ext cx="3371850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263" y="3486150"/>
            <a:ext cx="1333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 rot="5400000">
            <a:off x="4768849" y="4020972"/>
            <a:ext cx="2120900" cy="1358900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5059363" y="3676650"/>
            <a:ext cx="1550987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Book Antiqua" pitchFamily="-72" charset="0"/>
              </a:rPr>
              <a:t>Sometimes they don’t tell you how many cookies are in one serving. </a:t>
            </a:r>
            <a:r>
              <a:rPr lang="en-US" sz="1600" b="1">
                <a:latin typeface="Book Antiqua" pitchFamily="-72" charset="0"/>
              </a:rPr>
              <a:t>34g equals only </a:t>
            </a:r>
            <a:r>
              <a:rPr lang="en-US" sz="1800" b="1">
                <a:solidFill>
                  <a:srgbClr val="FF0000"/>
                </a:solidFill>
                <a:latin typeface="Book Antiqua" pitchFamily="-72" charset="0"/>
              </a:rPr>
              <a:t>3</a:t>
            </a:r>
            <a:r>
              <a:rPr lang="en-US" sz="1600" b="1">
                <a:latin typeface="Book Antiqua" pitchFamily="-72" charset="0"/>
              </a:rPr>
              <a:t> cookies!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49213" y="5576888"/>
            <a:ext cx="38242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600">
                <a:latin typeface="Book Antiqua" pitchFamily="-72" charset="0"/>
              </a:rPr>
              <a:t>http://www.healthylessons.com/wp-content/uploads/2009/05/oreo_short_nutrition_label1.jpg</a:t>
            </a:r>
          </a:p>
        </p:txBody>
      </p:sp>
      <p:pic>
        <p:nvPicPr>
          <p:cNvPr id="27659" name="Picture 10"/>
          <p:cNvPicPr>
            <a:picLocks noChangeAspect="1"/>
          </p:cNvPicPr>
          <p:nvPr/>
        </p:nvPicPr>
        <p:blipFill>
          <a:blip r:embed="rId4"/>
          <a:srcRect t="10072" b="10341"/>
          <a:stretch>
            <a:fillRect/>
          </a:stretch>
        </p:blipFill>
        <p:spPr bwMode="auto">
          <a:xfrm rot="1703232">
            <a:off x="4541838" y="922338"/>
            <a:ext cx="4162425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0" name="TextBox 11"/>
          <p:cNvSpPr txBox="1">
            <a:spLocks noChangeArrowheads="1"/>
          </p:cNvSpPr>
          <p:nvPr/>
        </p:nvSpPr>
        <p:spPr bwMode="auto">
          <a:xfrm rot="1701031">
            <a:off x="4994275" y="3621088"/>
            <a:ext cx="35194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600">
                <a:latin typeface="Book Antiqua" pitchFamily="-72" charset="0"/>
              </a:rPr>
              <a:t>http://willrunforcake.files.wordpress.com/2009/06/oreos_1.jpg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8742956"/>
              </p:ext>
            </p:extLst>
          </p:nvPr>
        </p:nvGraphicFramePr>
        <p:xfrm>
          <a:off x="117475" y="419917"/>
          <a:ext cx="4511675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899"/>
                <a:gridCol w="1320721"/>
                <a:gridCol w="2000055"/>
              </a:tblGrid>
              <a:tr h="7101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chemeClr val="tx1"/>
                          </a:solidFill>
                          <a:effectLst/>
                        </a:rPr>
                        <a:t>Big Mac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Large French Fries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12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Total Fat: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29g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25g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25" name="Picture 1" descr="Description: http://media.nowpublic.net/images/a4/f/a4f3686716af96e09285c9a5ac2c25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962205"/>
            <a:ext cx="4016374" cy="26868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5175" y="8542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7" descr="Description: http://cdn-ugc.cafemom.com/gen/constrain/500/500/85/2010/07/26/11/50/i2/po927tqy88vzco.jpg?imageId=193268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38" y="1835086"/>
            <a:ext cx="1958579" cy="2611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70348500"/>
              </p:ext>
            </p:extLst>
          </p:nvPr>
        </p:nvGraphicFramePr>
        <p:xfrm>
          <a:off x="4400549" y="4445508"/>
          <a:ext cx="4624388" cy="1612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1931"/>
                <a:gridCol w="1776127"/>
                <a:gridCol w="1666330"/>
              </a:tblGrid>
              <a:tr h="6857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effectLst/>
                        </a:rPr>
                        <a:t>Chicken Sandwich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effectLst/>
                        </a:rPr>
                        <a:t>Smoothie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</a:tr>
              <a:tr h="685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effectLst/>
                        </a:rPr>
                        <a:t>Total Fat: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20g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1g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788" marR="63788" marT="0" marB="0"/>
                </a:tc>
              </a:tr>
            </a:tbl>
          </a:graphicData>
        </a:graphic>
      </p:graphicFrame>
      <p:pic>
        <p:nvPicPr>
          <p:cNvPr id="8" name="Picture 6" descr="Description: http://www.coupons4utah.com/wp-content/uploads/2010/06/ChickenSandwi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12" y="2472811"/>
            <a:ext cx="2816988" cy="19913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239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</a:majorFont>
      <a:minorFont>
        <a:latin typeface="Book Antiqua"/>
        <a:ea typeface=""/>
        <a:cs typeface=""/>
        <a:font script="Jpan" typeface="ＭＳ 明朝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2228</TotalTime>
  <Words>460</Words>
  <Application>Microsoft Office PowerPoint</Application>
  <PresentationFormat>On-screen Show (4:3)</PresentationFormat>
  <Paragraphs>119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Habitat</vt:lpstr>
      <vt:lpstr>Nutrition Labeling</vt:lpstr>
      <vt:lpstr>WHY should you read nutrition labels???</vt:lpstr>
      <vt:lpstr>Slide 3</vt:lpstr>
      <vt:lpstr>     You will do better in school. </vt:lpstr>
      <vt:lpstr>You won’t get sick as often and will not feel as stressed.</vt:lpstr>
      <vt:lpstr>Looking at  the Facts</vt:lpstr>
      <vt:lpstr>VITAMIN WATER</vt:lpstr>
      <vt:lpstr>Slide 8</vt:lpstr>
      <vt:lpstr>Slide 9</vt:lpstr>
      <vt:lpstr>Which one would you choose???</vt:lpstr>
      <vt:lpstr>Whole fat milk  OR 1% low-fat milk?</vt:lpstr>
      <vt:lpstr>A bag of potato chips OR pretzels???</vt:lpstr>
      <vt:lpstr>Fried or baked chicken???</vt:lpstr>
      <vt:lpstr>Sugar</vt:lpstr>
      <vt:lpstr>Salt</vt:lpstr>
      <vt:lpstr> How many grams in a tsp of sugar?  If  a box of cookies has 3 servings, and each serving contains 10 grams of sugar, how much sugar is there in the entire box?  Is salt part of a food group?  Nutrient Group? If so, which one? Why don’t we want too much salt in our diet? </vt:lpstr>
      <vt:lpstr>Now it’s YOUR turn to do your own detective work!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Labeling</dc:title>
  <dc:creator>Erin D.</dc:creator>
  <cp:lastModifiedBy>Karen</cp:lastModifiedBy>
  <cp:revision>89</cp:revision>
  <dcterms:created xsi:type="dcterms:W3CDTF">2010-03-12T05:31:51Z</dcterms:created>
  <dcterms:modified xsi:type="dcterms:W3CDTF">2011-04-11T23:45:19Z</dcterms:modified>
</cp:coreProperties>
</file>